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75" r:id="rId2"/>
    <p:sldId id="650" r:id="rId3"/>
    <p:sldId id="651" r:id="rId4"/>
    <p:sldId id="594" r:id="rId5"/>
    <p:sldId id="652" r:id="rId6"/>
    <p:sldId id="653" r:id="rId7"/>
    <p:sldId id="654" r:id="rId8"/>
    <p:sldId id="659" r:id="rId9"/>
    <p:sldId id="655" r:id="rId10"/>
    <p:sldId id="656" r:id="rId11"/>
    <p:sldId id="657" r:id="rId12"/>
    <p:sldId id="658" r:id="rId13"/>
    <p:sldId id="552" r:id="rId14"/>
    <p:sldId id="615" r:id="rId15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3366FF"/>
    <a:srgbClr val="FF5050"/>
    <a:srgbClr val="800000"/>
    <a:srgbClr val="A50021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38" autoAdjust="0"/>
    <p:restoredTop sz="94660"/>
  </p:normalViewPr>
  <p:slideViewPr>
    <p:cSldViewPr>
      <p:cViewPr varScale="1">
        <p:scale>
          <a:sx n="72" d="100"/>
          <a:sy n="72" d="100"/>
        </p:scale>
        <p:origin x="6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65" cy="49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3" tIns="47773" rIns="95543" bIns="47773" numCol="1" anchor="t" anchorCtr="0" compatLnSpc="1">
            <a:prstTxWarp prst="textNoShape">
              <a:avLst/>
            </a:prstTxWarp>
          </a:bodyPr>
          <a:lstStyle>
            <a:lvl1pPr defTabSz="955623">
              <a:defRPr sz="1300"/>
            </a:lvl1pPr>
          </a:lstStyle>
          <a:p>
            <a:endParaRPr lang="pt-BR" altLang="pt-B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11" y="0"/>
            <a:ext cx="2946064" cy="49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3" tIns="47773" rIns="95543" bIns="47773" numCol="1" anchor="t" anchorCtr="0" compatLnSpc="1">
            <a:prstTxWarp prst="textNoShape">
              <a:avLst/>
            </a:prstTxWarp>
          </a:bodyPr>
          <a:lstStyle>
            <a:lvl1pPr algn="r" defTabSz="955623">
              <a:defRPr sz="1300"/>
            </a:lvl1pPr>
          </a:lstStyle>
          <a:p>
            <a:endParaRPr lang="pt-BR" altLang="pt-BR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692"/>
            <a:ext cx="2946065" cy="49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3" tIns="47773" rIns="95543" bIns="47773" numCol="1" anchor="b" anchorCtr="0" compatLnSpc="1">
            <a:prstTxWarp prst="textNoShape">
              <a:avLst/>
            </a:prstTxWarp>
          </a:bodyPr>
          <a:lstStyle>
            <a:lvl1pPr defTabSz="955623">
              <a:defRPr sz="1300"/>
            </a:lvl1pPr>
          </a:lstStyle>
          <a:p>
            <a:endParaRPr lang="pt-BR" altLang="pt-BR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11" y="9430692"/>
            <a:ext cx="2946064" cy="49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3" tIns="47773" rIns="95543" bIns="47773" numCol="1" anchor="b" anchorCtr="0" compatLnSpc="1">
            <a:prstTxWarp prst="textNoShape">
              <a:avLst/>
            </a:prstTxWarp>
          </a:bodyPr>
          <a:lstStyle>
            <a:lvl1pPr algn="r" defTabSz="955623">
              <a:defRPr sz="1300"/>
            </a:lvl1pPr>
          </a:lstStyle>
          <a:p>
            <a:fld id="{FC054A57-35B0-4452-ABC3-41C8B3C7C06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80770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65" cy="49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3" tIns="47773" rIns="95543" bIns="47773" numCol="1" anchor="t" anchorCtr="0" compatLnSpc="1">
            <a:prstTxWarp prst="textNoShape">
              <a:avLst/>
            </a:prstTxWarp>
          </a:bodyPr>
          <a:lstStyle>
            <a:lvl1pPr defTabSz="955623">
              <a:defRPr sz="1300"/>
            </a:lvl1pPr>
          </a:lstStyle>
          <a:p>
            <a:endParaRPr lang="pt-BR" altLang="pt-B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11" y="0"/>
            <a:ext cx="2946064" cy="49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3" tIns="47773" rIns="95543" bIns="47773" numCol="1" anchor="t" anchorCtr="0" compatLnSpc="1">
            <a:prstTxWarp prst="textNoShape">
              <a:avLst/>
            </a:prstTxWarp>
          </a:bodyPr>
          <a:lstStyle>
            <a:lvl1pPr algn="r" defTabSz="955623">
              <a:defRPr sz="1300"/>
            </a:lvl1pPr>
          </a:lstStyle>
          <a:p>
            <a:endParaRPr lang="pt-BR" altLang="pt-B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66" y="4714577"/>
            <a:ext cx="4983544" cy="4466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3" tIns="47773" rIns="95543" bIns="47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692"/>
            <a:ext cx="2946065" cy="49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3" tIns="47773" rIns="95543" bIns="47773" numCol="1" anchor="b" anchorCtr="0" compatLnSpc="1">
            <a:prstTxWarp prst="textNoShape">
              <a:avLst/>
            </a:prstTxWarp>
          </a:bodyPr>
          <a:lstStyle>
            <a:lvl1pPr defTabSz="955623">
              <a:defRPr sz="1300"/>
            </a:lvl1pPr>
          </a:lstStyle>
          <a:p>
            <a:endParaRPr lang="pt-BR" altLang="pt-B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11" y="9430692"/>
            <a:ext cx="2946064" cy="49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3" tIns="47773" rIns="95543" bIns="47773" numCol="1" anchor="b" anchorCtr="0" compatLnSpc="1">
            <a:prstTxWarp prst="textNoShape">
              <a:avLst/>
            </a:prstTxWarp>
          </a:bodyPr>
          <a:lstStyle>
            <a:lvl1pPr algn="r" defTabSz="955623">
              <a:defRPr sz="1300"/>
            </a:lvl1pPr>
          </a:lstStyle>
          <a:p>
            <a:fld id="{8A1BFE27-5C6C-4E42-8015-1DA785FC7A8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8650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51611" y="9430692"/>
            <a:ext cx="2946064" cy="49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43" tIns="47773" rIns="95543" bIns="47773" anchor="b"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9938" indent="-296863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84275" indent="-236538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8938" indent="-238125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32013" indent="-236538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9213" indent="-23653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6413" indent="-23653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03613" indent="-23653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60813" indent="-23653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E0834952-B1C0-45CF-8495-F5C63ED00227}" type="slidenum">
              <a:rPr lang="pt-BR" altLang="pt-BR" sz="1200"/>
              <a:pPr algn="r"/>
              <a:t>1</a:t>
            </a:fld>
            <a:endParaRPr lang="pt-BR" altLang="pt-BR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1994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51611" y="9430692"/>
            <a:ext cx="2946064" cy="49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43" tIns="47773" rIns="95543" bIns="47773" anchor="b"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9938" indent="-296863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84275" indent="-236538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8938" indent="-238125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32013" indent="-236538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9213" indent="-23653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6413" indent="-23653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03613" indent="-23653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60813" indent="-23653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38A0514C-1EF3-4296-BA0A-50DDBB6A33D6}" type="slidenum">
              <a:rPr lang="pt-BR" altLang="pt-BR" sz="1200"/>
              <a:pPr algn="r"/>
              <a:t>13</a:t>
            </a:fld>
            <a:endParaRPr lang="pt-BR" altLang="pt-BR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57381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53334" y="9427766"/>
            <a:ext cx="2947381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54" tIns="47778" rIns="95554" bIns="47778" anchor="b"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69938" indent="-296863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84275" indent="-236538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58938" indent="-238125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132013" indent="-236538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89213" indent="-23653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3046413" indent="-23653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503613" indent="-23653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960813" indent="-236538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38A0514C-1EF3-4296-BA0A-50DDBB6A33D6}" type="slidenum">
              <a:rPr lang="pt-BR" altLang="pt-BR" sz="1200"/>
              <a:pPr algn="r"/>
              <a:t>14</a:t>
            </a:fld>
            <a:endParaRPr lang="pt-BR" altLang="pt-BR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1092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7A07015-CAEE-41DF-B827-6C0A6BDFBFC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70773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2AC22-F21F-4F7F-A8AE-8FECAA0BF55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335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3E5E2-859D-4E69-81FB-402C290A247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516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262D7-9CEF-4D29-94AD-20A3A4A7F2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76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3B40040-447A-4343-9B22-372B9775012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3620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8173E-F502-41EC-8A70-BFEEBC745E5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693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AA17-A494-40BE-90DC-5BAB880502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70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321B3-C6C1-4C46-A0EE-088413A2180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455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67DA7-4547-4357-867C-FE5FC676939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698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553A-8C19-4C8E-993F-98B7F6F095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2201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4AD38453-993E-4D47-B341-58A5C15EF0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231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10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410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9AF3E6A2-2ECA-4468-98D5-54E42B597521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410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7" r:id="rId2"/>
    <p:sldLayoutId id="2147483799" r:id="rId3"/>
    <p:sldLayoutId id="2147483796" r:id="rId4"/>
    <p:sldLayoutId id="2147483795" r:id="rId5"/>
    <p:sldLayoutId id="2147483794" r:id="rId6"/>
    <p:sldLayoutId id="2147483793" r:id="rId7"/>
    <p:sldLayoutId id="2147483792" r:id="rId8"/>
    <p:sldLayoutId id="2147483800" r:id="rId9"/>
    <p:sldLayoutId id="2147483791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829420"/>
              </p:ext>
            </p:extLst>
          </p:nvPr>
        </p:nvGraphicFramePr>
        <p:xfrm>
          <a:off x="914400" y="3428999"/>
          <a:ext cx="7467601" cy="251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Clip" r:id="rId4" imgW="2286262" imgH="1273460" progId="">
                  <p:embed/>
                </p:oleObj>
              </mc:Choice>
              <mc:Fallback>
                <p:oleObj name="Clip" r:id="rId4" imgW="2286262" imgH="127346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8999"/>
                        <a:ext cx="7467601" cy="25145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609600" y="3048000"/>
            <a:ext cx="8001000" cy="0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914400" y="1259545"/>
            <a:ext cx="7391400" cy="12025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lIns="0" tIns="57600" rIns="0" bIns="36000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chemeClr val="tx2"/>
                </a:solidFill>
              </a:rPr>
              <a:t>CRSR – Centro de Risco e Seguro Rural </a:t>
            </a:r>
            <a:endParaRPr lang="pt-BR" altLang="pt-BR" sz="3200" b="1" dirty="0">
              <a:solidFill>
                <a:schemeClr val="tx2"/>
              </a:solidFill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5370512" y="2458742"/>
            <a:ext cx="3240088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57600" rIns="0" bIns="36000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b="1" dirty="0">
                <a:solidFill>
                  <a:schemeClr val="tx2"/>
                </a:solidFill>
              </a:rPr>
              <a:t>13/11/2020 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3130"/>
            <a:ext cx="8229600" cy="1143000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Detalhes 03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BB4C16C-A7EC-4A29-A9F1-E9379BA6F90D}"/>
              </a:ext>
            </a:extLst>
          </p:cNvPr>
          <p:cNvSpPr txBox="1">
            <a:spLocks/>
          </p:cNvSpPr>
          <p:nvPr/>
        </p:nvSpPr>
        <p:spPr bwMode="auto">
          <a:xfrm>
            <a:off x="838200" y="1295400"/>
            <a:ext cx="746759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credibilidade e aproximação da SNA com as instituições mais importantes do agronegócio facilitam a divulgação das atividades do CRSR e identificar as demandas do setor.</a:t>
            </a:r>
          </a:p>
          <a:p>
            <a:pPr marL="342900" indent="-342900" algn="just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Existe uma lacuna em pesquisas sobre risco e seguro rural, no funcionamento e deficiências das instituições, melhoria do marco regulatório, etc. Esta lacuna pode ser atendida pelo CRSR. </a:t>
            </a:r>
          </a:p>
          <a:p>
            <a:pPr marL="342900" lvl="0" indent="-342900" algn="just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CRSR não será uma instituição de ensino superior, e, portanto, não precisa de autorização do MEC e outras instituições externas. A criação do CRSR é uma decisão interna e soberana da SNA.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49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3130"/>
            <a:ext cx="8229600" cy="1143000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Detalhes 04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BB4C16C-A7EC-4A29-A9F1-E9379BA6F90D}"/>
              </a:ext>
            </a:extLst>
          </p:cNvPr>
          <p:cNvSpPr txBox="1">
            <a:spLocks/>
          </p:cNvSpPr>
          <p:nvPr/>
        </p:nvSpPr>
        <p:spPr bwMode="auto">
          <a:xfrm>
            <a:off x="838200" y="1600200"/>
            <a:ext cx="746759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sugestão é que o CRSR tenha a duração de dois anos, findos os quais haverá uma avaliação dos seus resultados. Com desempenho satisfatório, o CRSR poderá ser formalizado.  </a:t>
            </a:r>
          </a:p>
          <a:p>
            <a:pPr marL="342900" lvl="0" indent="-342900" algn="just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CRSR deve ter autonomia e liberdade para desenvolver parcerias com outras instituições nacionais (MAPA, CNA, seguradoras, IES, secretarias estaduais de agricultura, empresas do setor, etc.) e internacionais (BIRD, BID, </a:t>
            </a:r>
            <a:r>
              <a:rPr lang="pt-BR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CAF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Center for </a:t>
            </a:r>
            <a:r>
              <a:rPr lang="pt-BR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Insurance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Economics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desde que aprovadas pelo Conselho Consultivo Acadêmico e pela SNA.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Tx/>
              <a:buNone/>
            </a:pP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731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3130"/>
            <a:ext cx="8229600" cy="1143000"/>
          </a:xfrm>
        </p:spPr>
        <p:txBody>
          <a:bodyPr/>
          <a:lstStyle/>
          <a:p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Funding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patrocínio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BB4C16C-A7EC-4A29-A9F1-E9379BA6F90D}"/>
              </a:ext>
            </a:extLst>
          </p:cNvPr>
          <p:cNvSpPr txBox="1">
            <a:spLocks/>
          </p:cNvSpPr>
          <p:nvPr/>
        </p:nvSpPr>
        <p:spPr bwMode="auto">
          <a:xfrm>
            <a:off x="838200" y="1905000"/>
            <a:ext cx="746759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Tx/>
              <a:buFont typeface="Symbol" panose="05050102010706020507" pitchFamily="18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custos do CRSR inclusive remuneração da sua equipe de pesquisadores/docentes serão arcados por recursos próprios, obtidos por meio das suas atividades de pesquisa e treinamento.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Tx/>
              <a:buFont typeface="Symbol" panose="05050102010706020507" pitchFamily="18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Todos os recursos captados pelo CRSR terão controle contábil da SNA, com a destinação e pagamento de gastos explicitados em projetos e aprovados previamente.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Tx/>
              <a:buNone/>
            </a:pP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956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685800" y="2514600"/>
            <a:ext cx="8077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6600" dirty="0"/>
              <a:t>Dúvidas ???</a:t>
            </a:r>
          </a:p>
        </p:txBody>
      </p:sp>
    </p:spTree>
    <p:extLst>
      <p:ext uri="{BB962C8B-B14F-4D97-AF65-F5344CB8AC3E}">
        <p14:creationId xmlns:p14="http://schemas.microsoft.com/office/powerpoint/2010/main" val="413667742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838200" y="2514600"/>
            <a:ext cx="762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249965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0"/>
            <a:ext cx="8229600" cy="1143000"/>
          </a:xfrm>
        </p:spPr>
        <p:txBody>
          <a:bodyPr/>
          <a:lstStyle/>
          <a:p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hora e a vez do seguro rural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7700" y="1524000"/>
            <a:ext cx="7848599" cy="3352800"/>
          </a:xfrm>
        </p:spPr>
        <p:txBody>
          <a:bodyPr/>
          <a:lstStyle/>
          <a:p>
            <a:pPr algn="just">
              <a:lnSpc>
                <a:spcPct val="107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seguro rural substitui com vantagens os demais mecanismos de estímulo ao setor e tem custo fiscal menor,</a:t>
            </a:r>
          </a:p>
          <a:p>
            <a:pPr algn="just">
              <a:lnSpc>
                <a:spcPct val="107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 o seguro, o risco de danos pode ser transferido para as seguradoras privadas, desonerando o governo das indenizações,</a:t>
            </a:r>
          </a:p>
          <a:p>
            <a:pPr algn="just">
              <a:lnSpc>
                <a:spcPct val="107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Adicionalmente, os danos dos sinistros podem ser transferidos para o exterior, através do resseguro internacional,</a:t>
            </a:r>
          </a:p>
          <a:p>
            <a:pPr algn="just">
              <a:lnSpc>
                <a:spcPct val="107000"/>
              </a:lnSpc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gestão do risco, a prevenção e os seus custos são igualmente assumidos pelo setor privado</a:t>
            </a:r>
          </a:p>
          <a:p>
            <a:pPr algn="just"/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2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566991" cy="1143000"/>
          </a:xfrm>
        </p:spPr>
        <p:txBody>
          <a:bodyPr/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dever de casa : avançar no conhecimento e na formação de capital humano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2304" y="2057400"/>
            <a:ext cx="7719391" cy="3352800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expansão sustentável do seguro rural tem vários requisitos :</a:t>
            </a:r>
          </a:p>
          <a:p>
            <a:pPr marL="457200" lvl="0" indent="-457200" algn="just">
              <a:lnSpc>
                <a:spcPct val="107000"/>
              </a:lnSpc>
              <a:buClrTx/>
              <a:buFont typeface="+mj-lt"/>
              <a:buAutoNum type="arabicPeriod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 didático especifico;</a:t>
            </a:r>
          </a:p>
          <a:p>
            <a:pPr marL="457200" lvl="0" indent="-457200" algn="just">
              <a:lnSpc>
                <a:spcPct val="107000"/>
              </a:lnSpc>
              <a:buClrTx/>
              <a:buFont typeface="+mj-lt"/>
              <a:buAutoNum type="arabicPeriod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Geração de conhecimento com pesquisas; </a:t>
            </a:r>
          </a:p>
          <a:p>
            <a:pPr marL="457200" lvl="0" indent="-457200" algn="just">
              <a:lnSpc>
                <a:spcPct val="107000"/>
              </a:lnSpc>
              <a:buClrTx/>
              <a:buFont typeface="+mj-lt"/>
              <a:buAutoNum type="arabicPeriod"/>
            </a:pPr>
            <a:r>
              <a:rPr lang="pt-B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Divulgação e compartilhamento de informações estatísticas; </a:t>
            </a:r>
          </a:p>
          <a:p>
            <a:pPr marL="457200" lvl="0" indent="-457200" algn="just">
              <a:lnSpc>
                <a:spcPct val="107000"/>
              </a:lnSpc>
              <a:buClrTx/>
              <a:buFont typeface="+mj-lt"/>
              <a:buAutoNum type="arabicPeriod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Reduzir </a:t>
            </a:r>
            <a:r>
              <a:rPr lang="pt-B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custo da informação; 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</a:p>
          <a:p>
            <a:pPr marL="457200" lvl="0" indent="-457200" algn="just">
              <a:lnSpc>
                <a:spcPct val="107000"/>
              </a:lnSpc>
              <a:buClrTx/>
              <a:buFont typeface="+mj-lt"/>
              <a:buAutoNum type="arabicPeriod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Formação de profissionais com qualificação diferenciada, como peritos, consultores, agentes, corretores especializados e staff técnico de seguradoras, cooperativas, etc. 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4111"/>
            <a:ext cx="8229600" cy="1143000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proposta 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599" cy="33528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Criação de um centro de risco na SNA – Sociedade Nacional de Agricultura, denominado como </a:t>
            </a:r>
            <a:r>
              <a:rPr lang="pt-BR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CRSR – Centro de Risco e Seguro Rural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compreendendo :</a:t>
            </a:r>
          </a:p>
          <a:p>
            <a:pPr algn="just">
              <a:buClrTx/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Pesquisas sobre temas relacionados ao risco e seguro rural, comércio exterior, infraestrutura e demais questões relacionadas com o agronegócio, </a:t>
            </a:r>
          </a:p>
          <a:p>
            <a:pPr algn="just">
              <a:buClrTx/>
            </a:pPr>
            <a:r>
              <a:rPr lang="pt-B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Implantar um centro de documentação, estatísticas e de cadastro das fontes de informações, para acesso público, </a:t>
            </a:r>
            <a:endParaRPr lang="pt-B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ClrTx/>
            </a:pPr>
            <a:r>
              <a:rPr lang="pt-B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Elaborar material didático sobre risco e seguro rural,</a:t>
            </a:r>
          </a:p>
          <a:p>
            <a:pPr algn="just">
              <a:buClrTx/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Explorar a aplicação da gestão de risco e seguro rural, sugerindo e coordenando treinamentos específicos para peritos rurais e profissionais de gestão de seguro.</a:t>
            </a:r>
          </a:p>
        </p:txBody>
      </p:sp>
    </p:spTree>
    <p:extLst>
      <p:ext uri="{BB962C8B-B14F-4D97-AF65-F5344CB8AC3E}">
        <p14:creationId xmlns:p14="http://schemas.microsoft.com/office/powerpoint/2010/main" val="305825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proposta (continuação)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BB4C16C-A7EC-4A29-A9F1-E9379BA6F90D}"/>
              </a:ext>
            </a:extLst>
          </p:cNvPr>
          <p:cNvSpPr txBox="1">
            <a:spLocks/>
          </p:cNvSpPr>
          <p:nvPr/>
        </p:nvSpPr>
        <p:spPr bwMode="auto">
          <a:xfrm>
            <a:off x="838200" y="1484243"/>
            <a:ext cx="746759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anose="05020102010507070707" pitchFamily="18" charset="2"/>
              <a:buNone/>
            </a:pPr>
            <a:endParaRPr lang="pt-B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ClrTx/>
            </a:pPr>
            <a:r>
              <a:rPr lang="pt-BR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Position </a:t>
            </a:r>
            <a:r>
              <a:rPr lang="pt-BR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papers</a:t>
            </a:r>
            <a:r>
              <a:rPr lang="pt-B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com avaliação de propostas de medidas de politica para o seguro rural,</a:t>
            </a:r>
            <a:endParaRPr lang="pt-B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ClrTx/>
            </a:pPr>
            <a:r>
              <a:rPr lang="pt-B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Publicações, seminários, desenvolver prêmios para melhores trabalhos no seguro rural etc., </a:t>
            </a:r>
          </a:p>
          <a:p>
            <a:pPr algn="just">
              <a:buClrTx/>
            </a:pPr>
            <a:r>
              <a:rPr lang="pt-B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Atuar como um centro para agregar instituições públicas e privadas, docentes e pesquisadores autônomos. </a:t>
            </a:r>
          </a:p>
          <a:p>
            <a:pPr algn="just">
              <a:buClrTx/>
            </a:pPr>
            <a:r>
              <a:rPr lang="pt-B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Complementar e gerar sinergia com as atividades acadêmicas desenvolvidas pela FAGRAM – Faculdade de Ciências Ambientais e outras instituições de ensino e pesquisa sobre o agronegócio. 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72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0777" y="2822"/>
            <a:ext cx="8229600" cy="1143000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estrutura do CRSR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1AD9797-E67B-4214-88F0-D3E71372C1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68" t="20356" r="26666" b="39625"/>
          <a:stretch/>
        </p:blipFill>
        <p:spPr>
          <a:xfrm>
            <a:off x="383823" y="1447800"/>
            <a:ext cx="8692443" cy="464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1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229600" cy="1143000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Área de TI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BB4C16C-A7EC-4A29-A9F1-E9379BA6F90D}"/>
              </a:ext>
            </a:extLst>
          </p:cNvPr>
          <p:cNvSpPr txBox="1">
            <a:spLocks/>
          </p:cNvSpPr>
          <p:nvPr/>
        </p:nvSpPr>
        <p:spPr bwMode="auto">
          <a:xfrm>
            <a:off x="838200" y="1484242"/>
            <a:ext cx="7467599" cy="438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a área de TI, o centro terá acesso a equipamento moderno constituído por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DataCenter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3x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computation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nodes +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2x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auxiliary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nodes, e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storage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capacity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 50 Tb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SSD</a:t>
            </a: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+ 90 Tb SAS.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flexibilidade da estrutura permite a expansão segundo as necessidades.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foco das pesquisas com Big Data exige o acesso a sistemas existentes no MAPA, nas empresas do mercado de seguro, e outros.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81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229600" cy="1143000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Detalhes 01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BB4C16C-A7EC-4A29-A9F1-E9379BA6F90D}"/>
              </a:ext>
            </a:extLst>
          </p:cNvPr>
          <p:cNvSpPr txBox="1">
            <a:spLocks/>
          </p:cNvSpPr>
          <p:nvPr/>
        </p:nvSpPr>
        <p:spPr bwMode="auto">
          <a:xfrm>
            <a:off x="838200" y="1484243"/>
            <a:ext cx="746759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criação do centro é uma extensão natural das atividades da SNA, uma vez que: 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SNA – uma instituição privada com longa história - tem isenção, independência, credibilidade, e reúne as condições perfeitas para hospedar o centro de pesquisas.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Geração (pesquisas) e transmissão (ensino) de conhecimento são complementares. A FAGRAM, reconhecida pelo MEC como IES – Instituição de Ensino Superior tem instalações adequadas (inclusive com campus na Penha, adequado às atividades de cursos de perícia rural, se necessário)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32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3130"/>
            <a:ext cx="8229600" cy="1143000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Detalhes 02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BB4C16C-A7EC-4A29-A9F1-E9379BA6F90D}"/>
              </a:ext>
            </a:extLst>
          </p:cNvPr>
          <p:cNvSpPr txBox="1">
            <a:spLocks/>
          </p:cNvSpPr>
          <p:nvPr/>
        </p:nvSpPr>
        <p:spPr bwMode="auto">
          <a:xfrm>
            <a:off x="838200" y="1295400"/>
            <a:ext cx="746759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SNA dispõe de uma área de publicações, e um dos produtos do CRSR será a publicação de pesquisas (inicialmente disponibilizadas </a:t>
            </a:r>
            <a:r>
              <a:rPr lang="pt-BR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BR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com distribuição ampla pelo cadastro da SNA.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Conselho de Economia da SNA - CESNA é composto por profissionais com reconhecido conhecimento em agricultura e/ou em risco, com credibilidade e titulação acadêmica de </a:t>
            </a:r>
            <a:r>
              <a:rPr lang="pt-BR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M.A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ou Ph.D. em universidades </a:t>
            </a:r>
            <a:r>
              <a:rPr lang="pt-BR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</a:t>
            </a: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Muitos membros do Conselho de Economia da SNA têm experiência em docência/pesquisa em grandes IES e centros reconhecidos. Os currículos acadêmicos no Lates atestam as qualificações, e o CRSR seria o aproveitamento deste quadro de elevado nível. 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73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12516</TotalTime>
  <Words>916</Words>
  <Application>Microsoft Office PowerPoint</Application>
  <PresentationFormat>Apresentação na tela (4:3)</PresentationFormat>
  <Paragraphs>55</Paragraphs>
  <Slides>14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Calibri</vt:lpstr>
      <vt:lpstr>Constantia</vt:lpstr>
      <vt:lpstr>Symbol</vt:lpstr>
      <vt:lpstr>Times New Roman</vt:lpstr>
      <vt:lpstr>Wingdings 2</vt:lpstr>
      <vt:lpstr>Fluxo</vt:lpstr>
      <vt:lpstr>Clip</vt:lpstr>
      <vt:lpstr>Apresentação do PowerPoint</vt:lpstr>
      <vt:lpstr>A hora e a vez do seguro rural</vt:lpstr>
      <vt:lpstr>O dever de casa : avançar no conhecimento e na formação de capital humano</vt:lpstr>
      <vt:lpstr>A  proposta :</vt:lpstr>
      <vt:lpstr>A  proposta (continuação)</vt:lpstr>
      <vt:lpstr>A  estrutura do CRSR</vt:lpstr>
      <vt:lpstr>A Área de TI</vt:lpstr>
      <vt:lpstr>Detalhes 01</vt:lpstr>
      <vt:lpstr>Detalhes 02</vt:lpstr>
      <vt:lpstr>Detalhes 03</vt:lpstr>
      <vt:lpstr>Detalhes 04</vt:lpstr>
      <vt:lpstr>Funding e patrocínio</vt:lpstr>
      <vt:lpstr>Apresentação do PowerPoint</vt:lpstr>
      <vt:lpstr>Apresentação do PowerPoint</vt:lpstr>
    </vt:vector>
  </TitlesOfParts>
  <Company>SILCON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CICLOS ECONÔMICOS E INDICADORES ANTECEDENTES</dc:title>
  <dc:creator>Claudio R.Contador</dc:creator>
  <cp:lastModifiedBy>Luis Alexandre</cp:lastModifiedBy>
  <cp:revision>419</cp:revision>
  <cp:lastPrinted>2020-11-13T14:42:22Z</cp:lastPrinted>
  <dcterms:created xsi:type="dcterms:W3CDTF">1998-01-07T10:48:24Z</dcterms:created>
  <dcterms:modified xsi:type="dcterms:W3CDTF">2020-11-17T11:53:15Z</dcterms:modified>
</cp:coreProperties>
</file>